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8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8D5E-562E-4C6D-B604-5495491517F9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D67D-CB69-48B6-BB5F-81518DC4A06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CD67D-CB69-48B6-BB5F-81518DC4A06C}" type="slidenum">
              <a:rPr lang="th-TH" smtClean="0"/>
              <a:t>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0572-410F-411D-A378-1BCA1C0C8653}" type="datetimeFigureOut">
              <a:rPr lang="th-TH" smtClean="0"/>
              <a:t>06/09/54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8410-77EE-4A98-BE91-CF69E80FADA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4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ppt 複製.jpg"/>
          <p:cNvPicPr>
            <a:picLocks noChangeAspect="1"/>
          </p:cNvPicPr>
          <p:nvPr/>
        </p:nvPicPr>
        <p:blipFill>
          <a:blip r:embed="rId2" cstate="print"/>
          <a:srcRect r="50078"/>
          <a:stretch>
            <a:fillRect/>
          </a:stretch>
        </p:blipFill>
        <p:spPr>
          <a:xfrm>
            <a:off x="0" y="-1"/>
            <a:ext cx="6858001" cy="9144001"/>
          </a:xfrm>
          <a:prstGeom prst="rect">
            <a:avLst/>
          </a:prstGeom>
        </p:spPr>
      </p:pic>
      <p:pic>
        <p:nvPicPr>
          <p:cNvPr id="1034" name="Picture 10" descr="http://www.2dayblog.com/images/2011/may/550x-gigabyte-s1080-1.jpg"/>
          <p:cNvPicPr>
            <a:picLocks noChangeAspect="1" noChangeArrowheads="1"/>
          </p:cNvPicPr>
          <p:nvPr/>
        </p:nvPicPr>
        <p:blipFill>
          <a:blip r:embed="rId3" cstate="print"/>
          <a:srcRect b="7437"/>
          <a:stretch>
            <a:fillRect/>
          </a:stretch>
        </p:blipFill>
        <p:spPr bwMode="auto">
          <a:xfrm>
            <a:off x="1556792" y="5978064"/>
            <a:ext cx="5301208" cy="313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4869160" y="5940152"/>
            <a:ext cx="1916832" cy="792088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15,900</a:t>
            </a:r>
            <a:r>
              <a:rPr lang="en-US" sz="2400" dirty="0" smtClean="0"/>
              <a:t>.- </a:t>
            </a:r>
          </a:p>
          <a:p>
            <a:pPr algn="ctr"/>
            <a:r>
              <a:rPr lang="en-US" sz="1600" dirty="0" smtClean="0"/>
              <a:t>free VAT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367843" y="1007021"/>
            <a:ext cx="3219536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E-Slate Tablet PC</a:t>
            </a:r>
            <a:endParaRPr lang="th-TH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Born to be Learning,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Working, Presentation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to Go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64" y="7596336"/>
            <a:ext cx="10937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4708621"/>
            <a:ext cx="1944216" cy="2525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140968" y="2339752"/>
            <a:ext cx="397768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    S1080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E-Slate </a:t>
            </a:r>
          </a:p>
          <a:p>
            <a:endParaRPr lang="en-US" sz="900" b="1" i="1" dirty="0">
              <a:latin typeface="Arial" pitchFamily="34" charset="0"/>
              <a:cs typeface="Arial" pitchFamily="34" charset="0"/>
            </a:endParaRP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CPU     Intel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® Atom™ Dual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Core N570 (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1.66GHz)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OS       Genuine Windows®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7 Home Premium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LCD     10.1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” Capacitive Multi-touch Panel 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 1024x600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with LED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backlight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Memory  2GB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DDRIlI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Video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Graphics  Intel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® GMA 3150	</a:t>
            </a:r>
          </a:p>
          <a:p>
            <a:r>
              <a:rPr lang="nn-NO" sz="1200" b="1" dirty="0">
                <a:latin typeface="Arial" pitchFamily="34" charset="0"/>
                <a:cs typeface="Arial" pitchFamily="34" charset="0"/>
              </a:rPr>
              <a:t>Hard Disk </a:t>
            </a:r>
            <a:r>
              <a:rPr lang="nn-NO" sz="1200" b="1" dirty="0" smtClean="0">
                <a:latin typeface="Arial" pitchFamily="34" charset="0"/>
                <a:cs typeface="Arial" pitchFamily="34" charset="0"/>
              </a:rPr>
              <a:t>Drive  320 </a:t>
            </a:r>
            <a:r>
              <a:rPr lang="nn-NO" sz="1200" b="1" dirty="0">
                <a:latin typeface="Arial" pitchFamily="34" charset="0"/>
                <a:cs typeface="Arial" pitchFamily="34" charset="0"/>
              </a:rPr>
              <a:t>GB </a:t>
            </a:r>
            <a:r>
              <a:rPr lang="nn-NO" sz="1200" b="1" dirty="0" smtClean="0">
                <a:latin typeface="Arial" pitchFamily="34" charset="0"/>
                <a:cs typeface="Arial" pitchFamily="34" charset="0"/>
              </a:rPr>
              <a:t>2.5” SATA 5400rpm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I/O Port  USB (3.0)*1, USB (2.0)*1, SD Card Reader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Audio     1.5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Watt Speaker*2, Internal Microphone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LAN        10/100/1000Mbps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Ethernet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WLAN     802.11b/g/n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Wireless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Bluetooth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v3.0 + HS	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3.5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       3.5G supported (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Optional)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Webcam 1.3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MegaPixel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Battery    Li-polymer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, 4000mAh, 7.4V 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Dimensions	270(W) x 173(D) x 14.94(H) mm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Weight     895g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(w/ main battery)	</a:t>
            </a:r>
          </a:p>
        </p:txBody>
      </p:sp>
      <p:pic>
        <p:nvPicPr>
          <p:cNvPr id="12" name="Picture 2" descr="\\Gs-marketing\marketing\G-style\2010 Art Design\Model\S\S1080\Pic\png\S1080_PD03.png"/>
          <p:cNvPicPr>
            <a:picLocks noChangeAspect="1" noChangeArrowheads="1"/>
          </p:cNvPicPr>
          <p:nvPr/>
        </p:nvPicPr>
        <p:blipFill>
          <a:blip r:embed="rId6" cstate="print"/>
          <a:srcRect l="18953" t="3963" r="9639" b="12219"/>
          <a:stretch>
            <a:fillRect/>
          </a:stretch>
        </p:blipFill>
        <p:spPr bwMode="auto">
          <a:xfrm>
            <a:off x="665120" y="2555776"/>
            <a:ext cx="2573902" cy="20162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32" name="Picture 8" descr="http://winarco.com/wp-content/uploads/2011/06/Gigabyte-Introduces-Gigabyte-S1080-Slate-PC.jpg"/>
          <p:cNvPicPr>
            <a:picLocks noChangeAspect="1" noChangeArrowheads="1"/>
          </p:cNvPicPr>
          <p:nvPr/>
        </p:nvPicPr>
        <p:blipFill>
          <a:blip r:embed="rId7" cstate="print"/>
          <a:srcRect t="11936" r="7477"/>
          <a:stretch>
            <a:fillRect/>
          </a:stretch>
        </p:blipFill>
        <p:spPr bwMode="auto">
          <a:xfrm rot="640716">
            <a:off x="4181930" y="242229"/>
            <a:ext cx="2489260" cy="1767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 rot="18668512">
            <a:off x="3259515" y="1164391"/>
            <a:ext cx="1761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price for </a:t>
            </a:r>
          </a:p>
          <a:p>
            <a:pPr algn="ctr"/>
            <a:r>
              <a:rPr lang="en-US" sz="1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2011</a:t>
            </a:r>
            <a:endParaRPr lang="en-US" sz="1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0" y="3995936"/>
            <a:ext cx="4149080" cy="1368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Special promotion for T1125N Smart </a:t>
            </a:r>
            <a:r>
              <a:rPr lang="en-US" sz="11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Booktop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PC </a:t>
            </a:r>
            <a:b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</a:br>
            <a:r>
              <a:rPr lang="en-US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FREE</a:t>
            </a:r>
          </a:p>
          <a:p>
            <a:pPr algn="ctr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Docking + slot-in DVD- Super Multi Dual-Layer Drive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at price </a:t>
            </a:r>
            <a: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4,500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.-</a:t>
            </a:r>
            <a: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/>
            </a:r>
            <a:b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</a:b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- Handy Bag at price</a:t>
            </a:r>
            <a: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1,500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.-  limited gift only in September</a:t>
            </a:r>
            <a: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2011</a:t>
            </a:r>
            <a: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/>
            </a:r>
            <a:br>
              <a:rPr lang="th-TH" sz="11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</a:br>
            <a:r>
              <a:rPr lang="en-US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*</a:t>
            </a:r>
            <a:r>
              <a:rPr lang="th-TH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*</a:t>
            </a:r>
            <a:r>
              <a:rPr lang="en-US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Total Value </a:t>
            </a:r>
            <a:r>
              <a:rPr lang="th-TH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6,000</a:t>
            </a:r>
            <a:r>
              <a:rPr lang="en-US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.-</a:t>
            </a:r>
            <a:r>
              <a:rPr lang="th-TH" sz="1100" b="1" dirty="0" smtClean="0">
                <a:solidFill>
                  <a:srgbClr val="C00000"/>
                </a:solidFill>
                <a:latin typeface="Arial Narrow" pitchFamily="34" charset="0"/>
                <a:cs typeface="Browallia New" pitchFamily="34" charset="-34"/>
              </a:rPr>
              <a:t>**</a:t>
            </a:r>
            <a:endParaRPr lang="th-TH" sz="1100" dirty="0">
              <a:solidFill>
                <a:srgbClr val="C00000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65" name="Oval Callout 64"/>
          <p:cNvSpPr/>
          <p:nvPr/>
        </p:nvSpPr>
        <p:spPr>
          <a:xfrm>
            <a:off x="3212976" y="4716016"/>
            <a:ext cx="1512168" cy="504056"/>
          </a:xfrm>
          <a:prstGeom prst="wedgeEllipseCallout">
            <a:avLst>
              <a:gd name="adj1" fmla="val 38803"/>
              <a:gd name="adj2" fmla="val -4853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32,900.-</a:t>
            </a:r>
          </a:p>
          <a:p>
            <a:pPr algn="ctr"/>
            <a:r>
              <a:rPr lang="en-US" sz="1600" dirty="0" smtClean="0"/>
              <a:t>FREE VAT.</a:t>
            </a:r>
            <a:endParaRPr lang="th-TH" sz="1600" dirty="0"/>
          </a:p>
        </p:txBody>
      </p:sp>
      <p:pic>
        <p:nvPicPr>
          <p:cNvPr id="18" name="Picture 4" descr="C:\Documents and Settings\michelle.wang\桌面\未命名-1.png"/>
          <p:cNvPicPr>
            <a:picLocks noChangeAspect="1" noChangeArrowheads="1"/>
          </p:cNvPicPr>
          <p:nvPr/>
        </p:nvPicPr>
        <p:blipFill>
          <a:blip r:embed="rId3" cstate="print"/>
          <a:srcRect l="303"/>
          <a:stretch>
            <a:fillRect/>
          </a:stretch>
        </p:blipFill>
        <p:spPr bwMode="auto">
          <a:xfrm>
            <a:off x="0" y="1763688"/>
            <a:ext cx="3105269" cy="2304256"/>
          </a:xfrm>
          <a:prstGeom prst="rect">
            <a:avLst/>
          </a:prstGeom>
          <a:noFill/>
        </p:spPr>
      </p:pic>
      <p:pic>
        <p:nvPicPr>
          <p:cNvPr id="2052" name="Picture 4" descr="http://g-ecx.images-amazon.com/images/G/01/electronics/detail-page2/gigabyte-notebook-P2532N-Full-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678"/>
            <a:ext cx="3861048" cy="1386018"/>
          </a:xfrm>
          <a:prstGeom prst="rect">
            <a:avLst/>
          </a:prstGeom>
          <a:noFill/>
        </p:spPr>
      </p:pic>
      <p:pic>
        <p:nvPicPr>
          <p:cNvPr id="6" name="Picture 2" descr="C:\Users\michelle.wang\Desktop\2011 Computex\THX_TruStudio PRO-bw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36912" y="85760"/>
            <a:ext cx="504056" cy="237768"/>
          </a:xfrm>
          <a:prstGeom prst="rect">
            <a:avLst/>
          </a:prstGeom>
          <a:noFill/>
        </p:spPr>
      </p:pic>
      <p:sp>
        <p:nvSpPr>
          <p:cNvPr id="14" name="矩形 15"/>
          <p:cNvSpPr/>
          <p:nvPr/>
        </p:nvSpPr>
        <p:spPr>
          <a:xfrm>
            <a:off x="5977763" y="0"/>
            <a:ext cx="90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Century Gothic" pitchFamily="34" charset="0"/>
              </a:rPr>
              <a:t>P2532</a:t>
            </a:r>
            <a:endParaRPr lang="zh-TW" altLang="en-US" sz="2000" b="1" dirty="0">
              <a:latin typeface="Century Gothic" pitchFamily="34" charset="0"/>
            </a:endParaRPr>
          </a:p>
        </p:txBody>
      </p:sp>
      <p:sp>
        <p:nvSpPr>
          <p:cNvPr id="15" name="矩形 16"/>
          <p:cNvSpPr/>
          <p:nvPr/>
        </p:nvSpPr>
        <p:spPr>
          <a:xfrm>
            <a:off x="332656" y="87758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b="1" dirty="0" smtClean="0">
                <a:latin typeface="+mn-lt"/>
              </a:rPr>
              <a:t>15.6’’ Notebook</a:t>
            </a:r>
            <a:endParaRPr lang="zh-TW" altLang="en-US" sz="1200" b="1" dirty="0">
              <a:latin typeface="+mn-lt"/>
            </a:endParaRPr>
          </a:p>
        </p:txBody>
      </p:sp>
      <p:pic>
        <p:nvPicPr>
          <p:cNvPr id="13" name="Picture 4" descr="C:\Documents and Settings\michelle.wang\桌面\Intel Core2nd\2nd_Generation_Intel_Core_i7_processor\2nd_Generation_Intel_Core_i7_processor\Standard Logo\ci7_d_rgb_60_online\ci7_d_rgb_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2976" y="52550"/>
            <a:ext cx="361304" cy="270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Documents and Settings\michelle.wang\桌面\Windows-7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7032" y="35496"/>
            <a:ext cx="360040" cy="360040"/>
          </a:xfrm>
          <a:prstGeom prst="rect">
            <a:avLst/>
          </a:prstGeom>
          <a:noFill/>
        </p:spPr>
      </p:pic>
      <p:sp>
        <p:nvSpPr>
          <p:cNvPr id="16" name="矩形 34"/>
          <p:cNvSpPr/>
          <p:nvPr/>
        </p:nvSpPr>
        <p:spPr>
          <a:xfrm>
            <a:off x="0" y="306685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Calibri" pitchFamily="34" charset="0"/>
              </a:rPr>
              <a:t>Intel® Core™  i7-2630QM </a:t>
            </a:r>
            <a:r>
              <a:rPr lang="pt-BR" sz="1200" dirty="0" smtClean="0">
                <a:latin typeface="+mn-lt"/>
                <a:cs typeface="Calibri" pitchFamily="34" charset="0"/>
              </a:rPr>
              <a:t>Processor </a:t>
            </a:r>
          </a:p>
          <a:p>
            <a:pPr algn="r"/>
            <a:r>
              <a:rPr lang="pt-BR" sz="1200" dirty="0" smtClean="0">
                <a:latin typeface="+mn-lt"/>
                <a:cs typeface="Calibri" pitchFamily="34" charset="0"/>
              </a:rPr>
              <a:t>( 2.0 GHz - 2.9 GHz)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Genuine </a:t>
            </a:r>
            <a:r>
              <a:rPr lang="en-US" sz="1200" dirty="0" smtClean="0">
                <a:latin typeface="+mn-lt"/>
                <a:cs typeface="Calibri" pitchFamily="34" charset="0"/>
              </a:rPr>
              <a:t>Windows® 7 Home </a:t>
            </a:r>
            <a:r>
              <a:rPr lang="en-US" sz="1200" dirty="0" smtClean="0">
                <a:latin typeface="+mn-lt"/>
                <a:cs typeface="Calibri" pitchFamily="34" charset="0"/>
              </a:rPr>
              <a:t>Premium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15.6</a:t>
            </a:r>
            <a:r>
              <a:rPr lang="en-US" sz="1200" dirty="0" smtClean="0">
                <a:latin typeface="+mn-lt"/>
                <a:cs typeface="Calibri" pitchFamily="34" charset="0"/>
              </a:rPr>
              <a:t>" Full HD 1920X1080 LED backlight </a:t>
            </a:r>
            <a:endParaRPr lang="en-US" sz="1200" dirty="0" smtClean="0">
              <a:latin typeface="+mn-lt"/>
              <a:cs typeface="Calibri" pitchFamily="34" charset="0"/>
            </a:endParaRP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NVIDIA</a:t>
            </a:r>
            <a:r>
              <a:rPr lang="en-US" sz="1200" dirty="0" smtClean="0">
                <a:latin typeface="+mn-lt"/>
                <a:cs typeface="Calibri" pitchFamily="34" charset="0"/>
              </a:rPr>
              <a:t>® </a:t>
            </a:r>
            <a:r>
              <a:rPr lang="en-US" sz="1200" dirty="0" err="1" smtClean="0">
                <a:latin typeface="+mn-lt"/>
                <a:cs typeface="Calibri" pitchFamily="34" charset="0"/>
              </a:rPr>
              <a:t>GeForce</a:t>
            </a:r>
            <a:r>
              <a:rPr lang="en-US" sz="1200" dirty="0" smtClean="0">
                <a:latin typeface="+mn-lt"/>
                <a:cs typeface="Calibri" pitchFamily="34" charset="0"/>
              </a:rPr>
              <a:t>® GT550M </a:t>
            </a:r>
            <a:r>
              <a:rPr lang="en-US" sz="1200" dirty="0" smtClean="0">
                <a:latin typeface="+mn-lt"/>
                <a:cs typeface="Calibri" pitchFamily="34" charset="0"/>
              </a:rPr>
              <a:t>2GB  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4GB DDRIII, 2 slots (Max 8GB) 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500GB </a:t>
            </a:r>
            <a:r>
              <a:rPr lang="en-US" sz="1200" dirty="0" smtClean="0">
                <a:latin typeface="+mn-lt"/>
                <a:cs typeface="Calibri" pitchFamily="34" charset="0"/>
              </a:rPr>
              <a:t>2.5" 9.5mm SATA HDD </a:t>
            </a:r>
            <a:r>
              <a:rPr lang="en-US" sz="1200" dirty="0" smtClean="0">
                <a:latin typeface="+mn-lt"/>
                <a:cs typeface="Calibri" pitchFamily="34" charset="0"/>
              </a:rPr>
              <a:t>7200rpm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BT3.0 / 1.3 </a:t>
            </a:r>
            <a:r>
              <a:rPr lang="en-US" sz="1200" dirty="0" err="1" smtClean="0">
                <a:latin typeface="+mn-lt"/>
                <a:cs typeface="Calibri" pitchFamily="34" charset="0"/>
              </a:rPr>
              <a:t>MegaPixel</a:t>
            </a:r>
            <a:r>
              <a:rPr lang="en-US" sz="1200" dirty="0" smtClean="0">
                <a:latin typeface="+mn-lt"/>
                <a:cs typeface="Calibri" pitchFamily="34" charset="0"/>
              </a:rPr>
              <a:t> </a:t>
            </a:r>
            <a:r>
              <a:rPr lang="en-US" sz="1200" dirty="0" smtClean="0">
                <a:latin typeface="+mn-lt"/>
                <a:cs typeface="Calibri" pitchFamily="34" charset="0"/>
              </a:rPr>
              <a:t> /  </a:t>
            </a:r>
            <a:r>
              <a:rPr lang="en-US" sz="1200" dirty="0" smtClean="0">
                <a:latin typeface="+mn-lt"/>
                <a:cs typeface="Calibri" pitchFamily="34" charset="0"/>
              </a:rPr>
              <a:t>~2.6kg (w/ODD and 6-cell battery) </a:t>
            </a:r>
            <a:endParaRPr kumimoji="1" lang="en-US" sz="1200" dirty="0">
              <a:latin typeface="+mn-lt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17" name="Picture 9" descr="C:\Documents and Settings\michelle.wang\桌面\icon\NV_Optimus_3D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72816" y="35496"/>
            <a:ext cx="823724" cy="360040"/>
          </a:xfrm>
          <a:prstGeom prst="rect">
            <a:avLst/>
          </a:prstGeom>
          <a:noFill/>
        </p:spPr>
      </p:pic>
      <p:grpSp>
        <p:nvGrpSpPr>
          <p:cNvPr id="19" name="群組 28"/>
          <p:cNvGrpSpPr/>
          <p:nvPr/>
        </p:nvGrpSpPr>
        <p:grpSpPr>
          <a:xfrm>
            <a:off x="3093252" y="1979712"/>
            <a:ext cx="3576108" cy="1423145"/>
            <a:chOff x="5401560" y="2876790"/>
            <a:chExt cx="3790422" cy="1508433"/>
          </a:xfrm>
        </p:grpSpPr>
        <p:pic>
          <p:nvPicPr>
            <p:cNvPr id="20" name="Picture 3" descr="C:\Documents and Settings\michelle.wang\桌面\產品的美照\T1125 pic\IMG_0337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921732" y="3510857"/>
              <a:ext cx="991894" cy="784148"/>
            </a:xfrm>
            <a:prstGeom prst="rect">
              <a:avLst/>
            </a:prstGeom>
            <a:noFill/>
          </p:spPr>
        </p:pic>
        <p:pic>
          <p:nvPicPr>
            <p:cNvPr id="21" name="Picture 2" descr="E:\Technical Marketing\Product Photos\T\T1125 pic\複製 -GOLDEN0241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8183070" y="2876790"/>
              <a:ext cx="1008912" cy="1508433"/>
            </a:xfrm>
            <a:prstGeom prst="rect">
              <a:avLst/>
            </a:prstGeom>
            <a:noFill/>
          </p:spPr>
        </p:pic>
        <p:pic>
          <p:nvPicPr>
            <p:cNvPr id="22" name="Picture 3" descr="\\Gs-marketing\marketing\G-style\2010 Art Design\Model\T\T1125\Pic\png\T1125_A10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5401560" y="3357561"/>
              <a:ext cx="1187122" cy="936000"/>
            </a:xfrm>
            <a:prstGeom prst="rect">
              <a:avLst/>
            </a:prstGeom>
            <a:noFill/>
          </p:spPr>
        </p:pic>
      </p:grpSp>
      <p:sp>
        <p:nvSpPr>
          <p:cNvPr id="24" name="矩形 15"/>
          <p:cNvSpPr/>
          <p:nvPr/>
        </p:nvSpPr>
        <p:spPr>
          <a:xfrm>
            <a:off x="4509120" y="2195736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Century Gothic" pitchFamily="34" charset="0"/>
              </a:rPr>
              <a:t>T1125</a:t>
            </a:r>
            <a:endParaRPr lang="zh-TW" altLang="en-US" sz="2000" b="1" dirty="0">
              <a:latin typeface="Century Gothic" pitchFamily="34" charset="0"/>
            </a:endParaRPr>
          </a:p>
        </p:txBody>
      </p:sp>
      <p:sp>
        <p:nvSpPr>
          <p:cNvPr id="25" name="矩形 16"/>
          <p:cNvSpPr/>
          <p:nvPr/>
        </p:nvSpPr>
        <p:spPr>
          <a:xfrm>
            <a:off x="4643421" y="3851920"/>
            <a:ext cx="2214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400" b="1" dirty="0" smtClean="0">
                <a:latin typeface="+mn-lt"/>
              </a:rPr>
              <a:t>11.6</a:t>
            </a:r>
            <a:r>
              <a:rPr lang="en-US" altLang="zh-TW" sz="1400" b="1" dirty="0" smtClean="0">
                <a:latin typeface="+mn-lt"/>
              </a:rPr>
              <a:t>’’ Booktop Notebook</a:t>
            </a:r>
            <a:endParaRPr lang="zh-TW" altLang="en-US" sz="1400" b="1" dirty="0">
              <a:latin typeface="+mn-lt"/>
            </a:endParaRPr>
          </a:p>
        </p:txBody>
      </p:sp>
      <p:pic>
        <p:nvPicPr>
          <p:cNvPr id="26" name="Picture 2" descr="C:\Documents and Settings\michelle.wang\桌面\未命名-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581128" y="1979712"/>
            <a:ext cx="966965" cy="288032"/>
          </a:xfrm>
          <a:prstGeom prst="rect">
            <a:avLst/>
          </a:prstGeom>
          <a:noFill/>
        </p:spPr>
      </p:pic>
      <p:grpSp>
        <p:nvGrpSpPr>
          <p:cNvPr id="27" name="群組 37"/>
          <p:cNvGrpSpPr/>
          <p:nvPr/>
        </p:nvGrpSpPr>
        <p:grpSpPr>
          <a:xfrm>
            <a:off x="5440268" y="3455840"/>
            <a:ext cx="1417732" cy="348165"/>
            <a:chOff x="1797664" y="226165"/>
            <a:chExt cx="1972632" cy="576000"/>
          </a:xfrm>
        </p:grpSpPr>
        <p:pic>
          <p:nvPicPr>
            <p:cNvPr id="28" name="Picture 9" descr="C:\Documents and Settings\michelle.wang\桌面\icon\NV_Optimus_3D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2452481" y="226165"/>
              <a:ext cx="1317815" cy="576000"/>
            </a:xfrm>
            <a:prstGeom prst="rect">
              <a:avLst/>
            </a:prstGeom>
            <a:noFill/>
          </p:spPr>
        </p:pic>
        <p:pic>
          <p:nvPicPr>
            <p:cNvPr id="29" name="Picture 2" descr="nvidia_geforce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1797664" y="250103"/>
              <a:ext cx="618321" cy="540000"/>
            </a:xfrm>
            <a:prstGeom prst="rect">
              <a:avLst/>
            </a:prstGeom>
            <a:noFill/>
          </p:spPr>
        </p:pic>
      </p:grpSp>
      <p:pic>
        <p:nvPicPr>
          <p:cNvPr id="30" name="Picture 2" descr="C:\Documents and Settings\michelle.wang\桌面\Windows-7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7128" y="3419872"/>
            <a:ext cx="324000" cy="324000"/>
          </a:xfrm>
          <a:prstGeom prst="rect">
            <a:avLst/>
          </a:prstGeom>
          <a:noFill/>
        </p:spPr>
      </p:pic>
      <p:pic>
        <p:nvPicPr>
          <p:cNvPr id="34" name="Picture 2" descr="C:\Users\michelle.wang\Desktop\2011 Computex\THX_TruStudio PRO-bw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5144" y="3510178"/>
            <a:ext cx="648072" cy="305702"/>
          </a:xfrm>
          <a:prstGeom prst="rect">
            <a:avLst/>
          </a:prstGeom>
          <a:noFill/>
        </p:spPr>
      </p:pic>
      <p:pic>
        <p:nvPicPr>
          <p:cNvPr id="36" name="Picture 15" descr="C:\Users\antonio.yang\Desktop\Intel Logos\R\Intel%20Core%20i5%20Logo[1]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789040" y="3435737"/>
            <a:ext cx="360040" cy="30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矩形 39"/>
          <p:cNvSpPr/>
          <p:nvPr/>
        </p:nvSpPr>
        <p:spPr>
          <a:xfrm>
            <a:off x="2204864" y="4067944"/>
            <a:ext cx="4653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Calibri" pitchFamily="34" charset="0"/>
              </a:rPr>
              <a:t>Intel® Core™ </a:t>
            </a:r>
            <a:r>
              <a:rPr lang="pt-BR" sz="1200" dirty="0" smtClean="0">
                <a:latin typeface="+mn-lt"/>
                <a:cs typeface="Calibri" pitchFamily="34" charset="0"/>
              </a:rPr>
              <a:t>i5 Processor </a:t>
            </a:r>
          </a:p>
          <a:p>
            <a:pPr algn="r"/>
            <a:r>
              <a:rPr lang="en-US" altLang="zh-TW" sz="1200" dirty="0" smtClean="0">
                <a:latin typeface="+mn-lt"/>
                <a:cs typeface="Calibri" pitchFamily="34" charset="0"/>
              </a:rPr>
              <a:t>Genuine </a:t>
            </a:r>
            <a:r>
              <a:rPr lang="en-US" altLang="zh-TW" sz="1200" dirty="0" smtClean="0">
                <a:latin typeface="+mn-lt"/>
                <a:cs typeface="Calibri" pitchFamily="34" charset="0"/>
              </a:rPr>
              <a:t>Windows® 7 Home Premium </a:t>
            </a:r>
            <a:endParaRPr lang="en-US" altLang="zh-TW" sz="1200" dirty="0" smtClean="0">
              <a:latin typeface="+mn-lt"/>
              <a:cs typeface="Calibri" pitchFamily="34" charset="0"/>
            </a:endParaRP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11.6</a:t>
            </a:r>
            <a:r>
              <a:rPr lang="en-US" sz="1200" dirty="0" smtClean="0">
                <a:latin typeface="+mn-lt"/>
                <a:cs typeface="Calibri" pitchFamily="34" charset="0"/>
              </a:rPr>
              <a:t>'' Capacitive Multi-touch Panel </a:t>
            </a:r>
            <a:r>
              <a:rPr lang="en-US" sz="1200" dirty="0" smtClean="0">
                <a:latin typeface="+mn-lt"/>
                <a:cs typeface="Calibri" pitchFamily="34" charset="0"/>
              </a:rPr>
              <a:t>1366x768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NVIDIA</a:t>
            </a:r>
            <a:r>
              <a:rPr lang="en-US" sz="1200" dirty="0" smtClean="0">
                <a:latin typeface="+mn-lt"/>
                <a:cs typeface="Calibri" pitchFamily="34" charset="0"/>
              </a:rPr>
              <a:t>® </a:t>
            </a:r>
            <a:r>
              <a:rPr lang="en-US" sz="1200" dirty="0" err="1" smtClean="0">
                <a:latin typeface="+mn-lt"/>
                <a:cs typeface="Calibri" pitchFamily="34" charset="0"/>
              </a:rPr>
              <a:t>GeForce</a:t>
            </a:r>
            <a:r>
              <a:rPr lang="en-US" sz="1200" dirty="0" smtClean="0">
                <a:latin typeface="+mn-lt"/>
                <a:cs typeface="Calibri" pitchFamily="34" charset="0"/>
              </a:rPr>
              <a:t>® 410M DDRIII </a:t>
            </a:r>
            <a:r>
              <a:rPr lang="en-US" sz="1200" dirty="0" smtClean="0">
                <a:latin typeface="+mn-lt"/>
                <a:cs typeface="Calibri" pitchFamily="34" charset="0"/>
              </a:rPr>
              <a:t>1G</a:t>
            </a:r>
            <a:endParaRPr lang="en-US" sz="1200" dirty="0" smtClean="0">
              <a:latin typeface="+mn-lt"/>
              <a:cs typeface="Calibri" pitchFamily="34" charset="0"/>
            </a:endParaRP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4GB DDRIII, 2 slots (Max 8GB) 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500GB </a:t>
            </a:r>
            <a:r>
              <a:rPr lang="en-US" sz="1200" dirty="0" smtClean="0">
                <a:latin typeface="+mn-lt"/>
                <a:cs typeface="Calibri" pitchFamily="34" charset="0"/>
              </a:rPr>
              <a:t>2.5"9.5mm SATA </a:t>
            </a:r>
            <a:r>
              <a:rPr lang="en-US" sz="1200" dirty="0" smtClean="0">
                <a:latin typeface="+mn-lt"/>
                <a:cs typeface="Calibri" pitchFamily="34" charset="0"/>
              </a:rPr>
              <a:t>HDD</a:t>
            </a: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 BT2.1 / 3.5G </a:t>
            </a:r>
            <a:r>
              <a:rPr lang="en-US" sz="1200" dirty="0" smtClean="0">
                <a:latin typeface="+mn-lt"/>
                <a:cs typeface="Calibri" pitchFamily="34" charset="0"/>
              </a:rPr>
              <a:t>Antenna </a:t>
            </a:r>
            <a:r>
              <a:rPr lang="en-US" sz="1200" dirty="0" smtClean="0">
                <a:latin typeface="+mn-lt"/>
                <a:cs typeface="Calibri" pitchFamily="34" charset="0"/>
              </a:rPr>
              <a:t>built-in / </a:t>
            </a:r>
            <a:r>
              <a:rPr lang="en-US" sz="1200" dirty="0" smtClean="0">
                <a:latin typeface="+mn-lt"/>
                <a:cs typeface="Calibri" pitchFamily="34" charset="0"/>
              </a:rPr>
              <a:t>1.3 </a:t>
            </a:r>
            <a:r>
              <a:rPr lang="en-US" sz="1200" dirty="0" err="1" smtClean="0">
                <a:latin typeface="+mn-lt"/>
                <a:cs typeface="Calibri" pitchFamily="34" charset="0"/>
              </a:rPr>
              <a:t>MegaPixel</a:t>
            </a:r>
            <a:endParaRPr lang="en-US" sz="1200" dirty="0" smtClean="0">
              <a:latin typeface="+mn-lt"/>
              <a:cs typeface="Calibri" pitchFamily="34" charset="0"/>
            </a:endParaRPr>
          </a:p>
          <a:p>
            <a:pPr algn="r"/>
            <a:r>
              <a:rPr lang="en-US" sz="1200" dirty="0" smtClean="0">
                <a:latin typeface="+mn-lt"/>
                <a:cs typeface="Calibri" pitchFamily="34" charset="0"/>
              </a:rPr>
              <a:t>~</a:t>
            </a:r>
            <a:r>
              <a:rPr lang="en-US" sz="1200" dirty="0" smtClean="0">
                <a:latin typeface="+mn-lt"/>
                <a:cs typeface="Calibri" pitchFamily="34" charset="0"/>
              </a:rPr>
              <a:t>1.73Kg (w/ 6-cell battery</a:t>
            </a:r>
            <a:r>
              <a:rPr lang="en-US" sz="1200" dirty="0" smtClean="0">
                <a:latin typeface="+mn-lt"/>
                <a:cs typeface="Calibri" pitchFamily="34" charset="0"/>
              </a:rPr>
              <a:t>)</a:t>
            </a:r>
            <a:endParaRPr kumimoji="1" lang="en-US" sz="1200" dirty="0">
              <a:latin typeface="+mn-lt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42" name="Picture 41" descr="GIGABYTE Q2432A 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6832" y="6516216"/>
            <a:ext cx="2016224" cy="14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http://www.gigabyte.com/fileupload/product/5/3570/34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5024" y="565212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34"/>
          <p:cNvSpPr/>
          <p:nvPr/>
        </p:nvSpPr>
        <p:spPr>
          <a:xfrm>
            <a:off x="3861048" y="7380312"/>
            <a:ext cx="2996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cs typeface="Calibri" pitchFamily="34" charset="0"/>
              </a:rPr>
              <a:t>Intel® Atom™</a:t>
            </a:r>
            <a:r>
              <a:rPr lang="zh-TW" altLang="en-US" sz="1200" dirty="0" smtClean="0">
                <a:cs typeface="Calibri" pitchFamily="34" charset="0"/>
              </a:rPr>
              <a:t> </a:t>
            </a:r>
            <a:r>
              <a:rPr lang="en-US" altLang="zh-TW" sz="1200" dirty="0" smtClean="0">
                <a:cs typeface="Calibri" pitchFamily="34" charset="0"/>
              </a:rPr>
              <a:t>Dual </a:t>
            </a:r>
            <a:r>
              <a:rPr lang="en-US" altLang="zh-TW" sz="1200" dirty="0" smtClean="0">
                <a:cs typeface="Calibri" pitchFamily="34" charset="0"/>
              </a:rPr>
              <a:t>Core Processor </a:t>
            </a:r>
            <a:endParaRPr lang="en-US" altLang="zh-TW" sz="1200" dirty="0" smtClean="0">
              <a:cs typeface="Calibri" pitchFamily="34" charset="0"/>
            </a:endParaRPr>
          </a:p>
          <a:p>
            <a:pPr algn="ctr"/>
            <a:r>
              <a:rPr lang="pt-BR" sz="1200" dirty="0" smtClean="0">
                <a:solidFill>
                  <a:srgbClr val="000000"/>
                </a:solidFill>
                <a:cs typeface="Calibri" pitchFamily="34" charset="0"/>
              </a:rPr>
              <a:t>N570 (1.66GHz</a:t>
            </a:r>
            <a:r>
              <a:rPr lang="pt-BR" sz="1200" dirty="0" smtClean="0">
                <a:solidFill>
                  <a:srgbClr val="000000"/>
                </a:solidFill>
                <a:cs typeface="Calibri" pitchFamily="34" charset="0"/>
              </a:rPr>
              <a:t>) </a:t>
            </a:r>
            <a:endParaRPr lang="pt-BR" sz="1200" dirty="0" smtClean="0">
              <a:solidFill>
                <a:srgbClr val="000000"/>
              </a:solidFill>
              <a:cs typeface="Calibri" pitchFamily="34" charset="0"/>
            </a:endParaRPr>
          </a:p>
          <a:p>
            <a:pPr algn="ctr"/>
            <a:r>
              <a:rPr lang="en-US" sz="1200" dirty="0" smtClean="0">
                <a:cs typeface="Calibri" pitchFamily="34" charset="0"/>
              </a:rPr>
              <a:t>10.1</a:t>
            </a:r>
            <a:r>
              <a:rPr lang="en-US" sz="1200" dirty="0" smtClean="0">
                <a:cs typeface="Calibri" pitchFamily="34" charset="0"/>
              </a:rPr>
              <a:t>” Capacitive, Resistive Multi-touch Panel 1366x768 LED </a:t>
            </a:r>
            <a:r>
              <a:rPr lang="en-US" sz="1200" dirty="0" smtClean="0">
                <a:cs typeface="Calibri" pitchFamily="34" charset="0"/>
              </a:rPr>
              <a:t>backlight</a:t>
            </a:r>
            <a:endParaRPr lang="en-US" sz="1200" dirty="0" smtClean="0">
              <a:cs typeface="Calibri" pitchFamily="34" charset="0"/>
            </a:endParaRPr>
          </a:p>
          <a:p>
            <a:pPr algn="ctr"/>
            <a:r>
              <a:rPr lang="fi-FI" sz="1200" dirty="0" smtClean="0">
                <a:cs typeface="Calibri" pitchFamily="34" charset="0"/>
              </a:rPr>
              <a:t>2GB DDRIII 1 </a:t>
            </a:r>
            <a:r>
              <a:rPr lang="fi-FI" sz="1200" dirty="0" smtClean="0">
                <a:cs typeface="Calibri" pitchFamily="34" charset="0"/>
              </a:rPr>
              <a:t>slot (Max </a:t>
            </a:r>
            <a:r>
              <a:rPr lang="fi-FI" sz="1200" dirty="0" smtClean="0">
                <a:cs typeface="Calibri" pitchFamily="34" charset="0"/>
              </a:rPr>
              <a:t>2GB) 320 </a:t>
            </a:r>
            <a:r>
              <a:rPr lang="fi-FI" sz="1200" dirty="0" smtClean="0">
                <a:cs typeface="Calibri" pitchFamily="34" charset="0"/>
              </a:rPr>
              <a:t>GB 2.5" 9.5mm SATA HDD /BT2.1/3.5G Antenna built-in/1.3 MegaPixel/~ 1.48Kg (w/ 6-cell battery</a:t>
            </a:r>
            <a:r>
              <a:rPr lang="fi-FI" sz="1200" dirty="0" smtClean="0">
                <a:cs typeface="Calibri" pitchFamily="34" charset="0"/>
              </a:rPr>
              <a:t>)</a:t>
            </a:r>
            <a:endParaRPr kumimoji="1" lang="en-US" sz="1200" dirty="0"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46" name="矩形 40"/>
          <p:cNvSpPr/>
          <p:nvPr/>
        </p:nvSpPr>
        <p:spPr>
          <a:xfrm>
            <a:off x="0" y="558011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cs typeface="Calibri" pitchFamily="34" charset="0"/>
              </a:rPr>
              <a:t>Intel® Core™ i5-2410M </a:t>
            </a:r>
          </a:p>
          <a:p>
            <a:r>
              <a:rPr lang="pt-BR" sz="1200" dirty="0" smtClean="0">
                <a:cs typeface="Calibri" pitchFamily="34" charset="0"/>
              </a:rPr>
              <a:t>Processor 2.3GHz </a:t>
            </a:r>
          </a:p>
          <a:p>
            <a:r>
              <a:rPr lang="en-US" sz="1200" dirty="0" smtClean="0">
                <a:cs typeface="Calibri" pitchFamily="34" charset="0"/>
              </a:rPr>
              <a:t>14</a:t>
            </a:r>
            <a:r>
              <a:rPr lang="en-US" sz="1200" dirty="0" smtClean="0">
                <a:cs typeface="Calibri" pitchFamily="34" charset="0"/>
              </a:rPr>
              <a:t>" 1366x768 LED </a:t>
            </a:r>
            <a:r>
              <a:rPr lang="en-US" sz="1200" dirty="0" smtClean="0">
                <a:cs typeface="Calibri" pitchFamily="34" charset="0"/>
              </a:rPr>
              <a:t>backlight </a:t>
            </a:r>
          </a:p>
          <a:p>
            <a:r>
              <a:rPr lang="en-US" sz="1200" dirty="0" smtClean="0">
                <a:cs typeface="Calibri" pitchFamily="34" charset="0"/>
              </a:rPr>
              <a:t>AMD </a:t>
            </a:r>
            <a:r>
              <a:rPr lang="en-US" sz="1200" dirty="0" err="1" smtClean="0">
                <a:cs typeface="Calibri" pitchFamily="34" charset="0"/>
              </a:rPr>
              <a:t>Radeon</a:t>
            </a:r>
            <a:r>
              <a:rPr lang="en-US" sz="1200" dirty="0" smtClean="0">
                <a:cs typeface="Calibri" pitchFamily="34" charset="0"/>
              </a:rPr>
              <a:t>™ HD6730M </a:t>
            </a:r>
            <a:r>
              <a:rPr lang="en-US" sz="1200" dirty="0" smtClean="0">
                <a:cs typeface="Calibri" pitchFamily="34" charset="0"/>
              </a:rPr>
              <a:t>1GB</a:t>
            </a:r>
            <a:endParaRPr lang="en-US" sz="1200" dirty="0" smtClean="0">
              <a:cs typeface="Calibri" pitchFamily="34" charset="0"/>
            </a:endParaRPr>
          </a:p>
          <a:p>
            <a:r>
              <a:rPr lang="en-US" sz="1200" dirty="0" smtClean="0">
                <a:cs typeface="Calibri" pitchFamily="34" charset="0"/>
              </a:rPr>
              <a:t>4GB DDRIII, 2 slots (Max 8GB) </a:t>
            </a:r>
          </a:p>
          <a:p>
            <a:r>
              <a:rPr lang="fi-FI" sz="1200" dirty="0" smtClean="0">
                <a:cs typeface="Calibri" pitchFamily="34" charset="0"/>
              </a:rPr>
              <a:t>640GB 2.5" 9.5mm SATA HDD 5400rpm 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cs typeface="Calibri" pitchFamily="34" charset="0"/>
              </a:rPr>
              <a:t> BT3.0 / 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1.3 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MegaPixel </a:t>
            </a:r>
            <a:endParaRPr lang="fi-FI" sz="1200" dirty="0">
              <a:solidFill>
                <a:srgbClr val="000000"/>
              </a:solidFill>
              <a:cs typeface="Calibri" pitchFamily="34" charset="0"/>
            </a:endParaRPr>
          </a:p>
          <a:p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~2.2kg (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w/ODD and 6-cell 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battery)</a:t>
            </a:r>
            <a:endParaRPr kumimoji="1" lang="en-US" sz="1200" dirty="0"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47" name="矩形 40"/>
          <p:cNvSpPr/>
          <p:nvPr/>
        </p:nvSpPr>
        <p:spPr>
          <a:xfrm>
            <a:off x="0" y="7452320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cs typeface="Calibri" pitchFamily="34" charset="0"/>
              </a:rPr>
              <a:t>Intel® Core™ i3-2330M </a:t>
            </a:r>
          </a:p>
          <a:p>
            <a:r>
              <a:rPr lang="pt-BR" sz="1200" dirty="0" smtClean="0">
                <a:cs typeface="Calibri" pitchFamily="34" charset="0"/>
              </a:rPr>
              <a:t>Processor 2.2GHz</a:t>
            </a:r>
          </a:p>
          <a:p>
            <a:r>
              <a:rPr lang="pt-BR" sz="1200" dirty="0" smtClean="0">
                <a:cs typeface="Calibri" pitchFamily="34" charset="0"/>
              </a:rPr>
              <a:t>1</a:t>
            </a:r>
            <a:r>
              <a:rPr lang="en-US" sz="1200" dirty="0" smtClean="0">
                <a:cs typeface="Calibri" pitchFamily="34" charset="0"/>
              </a:rPr>
              <a:t>4</a:t>
            </a:r>
            <a:r>
              <a:rPr lang="en-US" sz="1200" dirty="0" smtClean="0">
                <a:cs typeface="Calibri" pitchFamily="34" charset="0"/>
              </a:rPr>
              <a:t>" 1366x768 LED </a:t>
            </a:r>
            <a:endParaRPr lang="en-US" sz="1200" dirty="0" smtClean="0">
              <a:cs typeface="Calibri" pitchFamily="34" charset="0"/>
            </a:endParaRPr>
          </a:p>
          <a:p>
            <a:r>
              <a:rPr lang="en-US" sz="1200" dirty="0" smtClean="0">
                <a:cs typeface="Calibri" pitchFamily="34" charset="0"/>
              </a:rPr>
              <a:t> 4GB 2 slots (</a:t>
            </a:r>
            <a:r>
              <a:rPr lang="en-US" sz="1200" dirty="0" smtClean="0">
                <a:cs typeface="Calibri" pitchFamily="34" charset="0"/>
              </a:rPr>
              <a:t>Max 8GB</a:t>
            </a:r>
            <a:r>
              <a:rPr lang="en-US" sz="1200" dirty="0" smtClean="0">
                <a:cs typeface="Calibri" pitchFamily="34" charset="0"/>
              </a:rPr>
              <a:t>)</a:t>
            </a:r>
          </a:p>
          <a:p>
            <a:r>
              <a:rPr lang="fi-FI" sz="1200" dirty="0" smtClean="0">
                <a:cs typeface="Calibri" pitchFamily="34" charset="0"/>
              </a:rPr>
              <a:t>500GB </a:t>
            </a:r>
            <a:r>
              <a:rPr lang="fi-FI" sz="1200" dirty="0" smtClean="0">
                <a:cs typeface="Calibri" pitchFamily="34" charset="0"/>
              </a:rPr>
              <a:t>2.5" 9.5mm SATA </a:t>
            </a:r>
            <a:r>
              <a:rPr lang="fi-FI" sz="1200" dirty="0" smtClean="0">
                <a:cs typeface="Calibri" pitchFamily="34" charset="0"/>
              </a:rPr>
              <a:t>HDD</a:t>
            </a:r>
            <a:r>
              <a:rPr lang="en-US" altLang="zh-TW" sz="1200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cs typeface="Calibri" pitchFamily="34" charset="0"/>
              </a:rPr>
              <a:t>BT3.0 / 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1.3 MegaPixel</a:t>
            </a:r>
          </a:p>
          <a:p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~2.2kg(w/ODD 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and 6-cell battery</a:t>
            </a:r>
            <a:r>
              <a:rPr lang="fi-FI" sz="1200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kumimoji="1" lang="en-US" sz="1200" dirty="0"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48" name="Picture 4" descr="C:\Documents and Settings\michelle.wang\桌面\T1005_D0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43602" y="5796136"/>
            <a:ext cx="1641782" cy="13681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9" name="Rectangle 48"/>
          <p:cNvSpPr/>
          <p:nvPr/>
        </p:nvSpPr>
        <p:spPr>
          <a:xfrm>
            <a:off x="4509120" y="7092280"/>
            <a:ext cx="1935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Touch Your Heart!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04067" y="5540042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Century Gothic" pitchFamily="34" charset="0"/>
              </a:rPr>
              <a:t>T1005</a:t>
            </a:r>
            <a:endParaRPr lang="zh-TW" altLang="en-US" sz="2000" b="1" dirty="0">
              <a:latin typeface="Century Gothic" pitchFamily="34" charset="0"/>
            </a:endParaRPr>
          </a:p>
        </p:txBody>
      </p:sp>
      <p:sp>
        <p:nvSpPr>
          <p:cNvPr id="51" name="矩形 15"/>
          <p:cNvSpPr/>
          <p:nvPr/>
        </p:nvSpPr>
        <p:spPr>
          <a:xfrm>
            <a:off x="0" y="5292080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Century Gothic" pitchFamily="34" charset="0"/>
              </a:rPr>
              <a:t>Q2432A</a:t>
            </a:r>
            <a:endParaRPr lang="zh-TW" altLang="en-US" sz="2000" b="1" dirty="0">
              <a:latin typeface="Century Gothic" pitchFamily="34" charset="0"/>
            </a:endParaRPr>
          </a:p>
        </p:txBody>
      </p:sp>
      <p:sp>
        <p:nvSpPr>
          <p:cNvPr id="52" name="矩形 15"/>
          <p:cNvSpPr/>
          <p:nvPr/>
        </p:nvSpPr>
        <p:spPr>
          <a:xfrm>
            <a:off x="0" y="7164288"/>
            <a:ext cx="120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Century Gothic" pitchFamily="34" charset="0"/>
              </a:rPr>
              <a:t>Q</a:t>
            </a:r>
            <a:r>
              <a:rPr lang="en-US" altLang="zh-TW" sz="2000" b="1" dirty="0" smtClean="0">
                <a:latin typeface="Century Gothic" pitchFamily="34" charset="0"/>
              </a:rPr>
              <a:t>2532M</a:t>
            </a:r>
            <a:endParaRPr lang="zh-TW" altLang="en-US" sz="2000" b="1" dirty="0">
              <a:latin typeface="Century Gothic" pitchFamily="34" charset="0"/>
            </a:endParaRPr>
          </a:p>
        </p:txBody>
      </p:sp>
      <p:sp>
        <p:nvSpPr>
          <p:cNvPr id="54" name="Teardrop 53"/>
          <p:cNvSpPr/>
          <p:nvPr/>
        </p:nvSpPr>
        <p:spPr>
          <a:xfrm>
            <a:off x="1628800" y="1547664"/>
            <a:ext cx="1440160" cy="504056"/>
          </a:xfrm>
          <a:prstGeom prst="teardrop">
            <a:avLst>
              <a:gd name="adj" fmla="val 11371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34,900.- FREE VAT.</a:t>
            </a:r>
            <a:endParaRPr lang="th-TH" sz="1600" dirty="0"/>
          </a:p>
        </p:txBody>
      </p:sp>
      <p:sp>
        <p:nvSpPr>
          <p:cNvPr id="60" name="Oval Callout 59"/>
          <p:cNvSpPr/>
          <p:nvPr/>
        </p:nvSpPr>
        <p:spPr>
          <a:xfrm>
            <a:off x="2852936" y="5436096"/>
            <a:ext cx="1512168" cy="504056"/>
          </a:xfrm>
          <a:prstGeom prst="wedgeEllipseCallout">
            <a:avLst>
              <a:gd name="adj1" fmla="val 35101"/>
              <a:gd name="adj2" fmla="val 625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17,013.-</a:t>
            </a:r>
          </a:p>
          <a:p>
            <a:pPr algn="ctr"/>
            <a:r>
              <a:rPr lang="en-US" sz="1600" dirty="0" smtClean="0"/>
              <a:t>FREE VAT.</a:t>
            </a:r>
            <a:endParaRPr lang="th-TH" sz="1600" dirty="0"/>
          </a:p>
        </p:txBody>
      </p:sp>
      <p:sp>
        <p:nvSpPr>
          <p:cNvPr id="61" name="Oval Callout 60"/>
          <p:cNvSpPr/>
          <p:nvPr/>
        </p:nvSpPr>
        <p:spPr>
          <a:xfrm>
            <a:off x="2204864" y="8100392"/>
            <a:ext cx="1512168" cy="504056"/>
          </a:xfrm>
          <a:prstGeom prst="wedgeEllipseCallout">
            <a:avLst>
              <a:gd name="adj1" fmla="val -56221"/>
              <a:gd name="adj2" fmla="val -115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17,013.-</a:t>
            </a:r>
          </a:p>
          <a:p>
            <a:pPr algn="ctr"/>
            <a:r>
              <a:rPr lang="en-US" sz="1600" dirty="0" smtClean="0"/>
              <a:t>FREE VAT.</a:t>
            </a:r>
            <a:endParaRPr lang="th-TH" sz="1600" dirty="0"/>
          </a:p>
        </p:txBody>
      </p:sp>
      <p:sp>
        <p:nvSpPr>
          <p:cNvPr id="62" name="Oval Callout 61"/>
          <p:cNvSpPr/>
          <p:nvPr/>
        </p:nvSpPr>
        <p:spPr>
          <a:xfrm>
            <a:off x="2204864" y="5940152"/>
            <a:ext cx="1512168" cy="504056"/>
          </a:xfrm>
          <a:prstGeom prst="wedgeEllipseCallout">
            <a:avLst>
              <a:gd name="adj1" fmla="val -37709"/>
              <a:gd name="adj2" fmla="val 588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19,153.-</a:t>
            </a:r>
          </a:p>
          <a:p>
            <a:pPr algn="ctr"/>
            <a:r>
              <a:rPr lang="en-US" sz="1600" dirty="0" smtClean="0"/>
              <a:t>FREE VAT.</a:t>
            </a:r>
            <a:endParaRPr lang="th-TH" sz="1600" dirty="0"/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779912"/>
            <a:ext cx="689878" cy="73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8122" y="5580112"/>
            <a:ext cx="689878" cy="73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1008" y="8816842"/>
            <a:ext cx="504056" cy="3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0" y="8836223"/>
            <a:ext cx="213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www.gigabyte.com</a:t>
            </a:r>
            <a:endParaRPr lang="th-TH" sz="1400" dirty="0">
              <a:latin typeface="Arial Black" pitchFamily="34" charset="0"/>
            </a:endParaRPr>
          </a:p>
        </p:txBody>
      </p:sp>
      <p:pic>
        <p:nvPicPr>
          <p:cNvPr id="2055" name="Picture 7" descr="http://siva-th.jobstreet.com/agena/development/source/default/logo/dcom_lg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52936" y="8745084"/>
            <a:ext cx="432048" cy="398915"/>
          </a:xfrm>
          <a:prstGeom prst="rect">
            <a:avLst/>
          </a:prstGeom>
          <a:noFill/>
        </p:spPr>
      </p:pic>
      <p:pic>
        <p:nvPicPr>
          <p:cNvPr id="71" name="Picture 70" descr="174618_186488781363665_2710158_n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348880" y="8711952"/>
            <a:ext cx="432048" cy="43204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077072" y="8918902"/>
            <a:ext cx="2780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The Assist Hot Line : 0816237555</a:t>
            </a:r>
            <a:endParaRPr lang="th-TH" sz="11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326</Words>
  <Application>Microsoft Office PowerPoint</Application>
  <PresentationFormat>On-screen Show (4:3)</PresentationFormat>
  <Paragraphs>85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11</cp:revision>
  <dcterms:created xsi:type="dcterms:W3CDTF">2011-09-06T12:45:44Z</dcterms:created>
  <dcterms:modified xsi:type="dcterms:W3CDTF">2011-09-06T16:05:06Z</dcterms:modified>
</cp:coreProperties>
</file>